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5143500" cx="9144000"/>
  <p:notesSz cx="6858000" cy="9144000"/>
  <p:embeddedFontLst>
    <p:embeddedFont>
      <p:font typeface="Raleway"/>
      <p:regular r:id="rId14"/>
      <p:bold r:id="rId15"/>
      <p:italic r:id="rId16"/>
      <p:boldItalic r:id="rId17"/>
    </p:embeddedFont>
    <p:embeddedFont>
      <p:font typeface="Proxima Nova"/>
      <p:regular r:id="rId18"/>
      <p:bold r:id="rId19"/>
      <p:italic r:id="rId20"/>
      <p:boldItalic r:id="rId21"/>
    </p:embeddedFont>
    <p:embeddedFont>
      <p:font typeface="PT Sans Caption"/>
      <p:regular r:id="rId22"/>
      <p:bold r:id="rId23"/>
    </p:embeddedFont>
    <p:embeddedFont>
      <p:font typeface="Proxima Nova Semibold"/>
      <p:regular r:id="rId24"/>
      <p:bold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italic.fntdata"/><Relationship Id="rId22" Type="http://schemas.openxmlformats.org/officeDocument/2006/relationships/font" Target="fonts/PTSansCaption-regular.fntdata"/><Relationship Id="rId21" Type="http://schemas.openxmlformats.org/officeDocument/2006/relationships/font" Target="fonts/ProximaNova-boldItalic.fntdata"/><Relationship Id="rId24" Type="http://schemas.openxmlformats.org/officeDocument/2006/relationships/font" Target="fonts/ProximaNovaSemibold-regular.fntdata"/><Relationship Id="rId23" Type="http://schemas.openxmlformats.org/officeDocument/2006/relationships/font" Target="fonts/PTSansCaption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roximaNovaSemibold-boldItalic.fntdata"/><Relationship Id="rId25" Type="http://schemas.openxmlformats.org/officeDocument/2006/relationships/font" Target="fonts/ProximaNovaSemibo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Raleway-bold.fntdata"/><Relationship Id="rId14" Type="http://schemas.openxmlformats.org/officeDocument/2006/relationships/font" Target="fonts/Raleway-regular.fntdata"/><Relationship Id="rId17" Type="http://schemas.openxmlformats.org/officeDocument/2006/relationships/font" Target="fonts/Raleway-boldItalic.fntdata"/><Relationship Id="rId16" Type="http://schemas.openxmlformats.org/officeDocument/2006/relationships/font" Target="fonts/Raleway-italic.fntdata"/><Relationship Id="rId19" Type="http://schemas.openxmlformats.org/officeDocument/2006/relationships/font" Target="fonts/ProximaNova-bold.fntdata"/><Relationship Id="rId18" Type="http://schemas.openxmlformats.org/officeDocument/2006/relationships/font" Target="fonts/ProximaNova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average % error for every 200 trials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8252dc4_0_83" TargetMode="External"/><Relationship Id="rId3" Type="http://schemas.openxmlformats.org/officeDocument/2006/relationships/hyperlink" Target="#slide=id.g1f88252dc4_0_83" TargetMode="External"/><Relationship Id="rId4" Type="http://schemas.openxmlformats.org/officeDocument/2006/relationships/hyperlink" Target="#slide=id.g1f88252dc4_0_83" TargetMode="External"/><Relationship Id="rId5" Type="http://schemas.openxmlformats.org/officeDocument/2006/relationships/hyperlink" Target="#slide=id.g1f88252dc4_0_83" TargetMode="Externa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hyperlink" Target="#slide=id.g1f88252dc4_0_83" TargetMode="External"/><Relationship Id="rId4" Type="http://schemas.openxmlformats.org/officeDocument/2006/relationships/hyperlink" Target="#slide=id.g1f88252dc4_0_83" TargetMode="External"/><Relationship Id="rId5" Type="http://schemas.openxmlformats.org/officeDocument/2006/relationships/hyperlink" Target="#slide=id.g1f88252dc4_0_83" TargetMode="External"/><Relationship Id="rId6" Type="http://schemas.openxmlformats.org/officeDocument/2006/relationships/hyperlink" Target="#slide=id.g1f88252dc4_0_83" TargetMode="Externa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8252dc4_0_83" TargetMode="External"/><Relationship Id="rId3" Type="http://schemas.openxmlformats.org/officeDocument/2006/relationships/hyperlink" Target="#slide=id.g1f88252dc4_0_83" TargetMode="External"/><Relationship Id="rId4" Type="http://schemas.openxmlformats.org/officeDocument/2006/relationships/hyperlink" Target="#slide=id.g1f88252dc4_0_83" TargetMode="External"/><Relationship Id="rId5" Type="http://schemas.openxmlformats.org/officeDocument/2006/relationships/hyperlink" Target="#slide=id.g1f88252dc4_0_83" TargetMode="Externa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hyperlink" Target="#slide=id.g1f88252dc4_0_83" TargetMode="External"/><Relationship Id="rId4" Type="http://schemas.openxmlformats.org/officeDocument/2006/relationships/hyperlink" Target="#slide=id.g1f88252dc4_0_83" TargetMode="External"/><Relationship Id="rId5" Type="http://schemas.openxmlformats.org/officeDocument/2006/relationships/hyperlink" Target="#slide=id.g1f88252dc4_0_83" TargetMode="External"/><Relationship Id="rId6" Type="http://schemas.openxmlformats.org/officeDocument/2006/relationships/hyperlink" Target="#slide=id.g1f88252dc4_0_83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Shape 11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Shape 50"/>
          <p:cNvSpPr txBox="1"/>
          <p:nvPr>
            <p:ph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C">
  <p:cSld name="SECTION_HEADER_1">
    <p:bg>
      <p:bgPr>
        <a:solidFill>
          <a:schemeClr val="dk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b="1"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" name="Shape 60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_alt1">
  <p:cSld name="SECTION_HEADER_2">
    <p:bg>
      <p:bgPr>
        <a:solidFill>
          <a:srgbClr val="434343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3" name="Shape 6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" name="Shape 6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" name="Shape 67">
            <a:hlinkClick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" name="Shape 68">
            <a:hlinkClick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" name="Shape 69">
            <a:hlinkClick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Shape 70">
            <a:hlinkClick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_alt2">
  <p:cSld name="TITLE_AND_BODY_1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72" name="Shape 72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Shape 75">
            <a:hlinkClick r:id="rId3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6" name="Shape 76">
            <a:hlinkClick r:id="rId4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" name="Shape 77">
            <a:hlinkClick r:id="rId5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" name="Shape 78">
            <a:hlinkClick r:id="rId6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" name="Shape 79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dy only">
  <p:cSld name="TITLE_AND_BODY_1_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" name="Shape 83">
            <a:hlinkClick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" name="Shape 84">
            <a:hlinkClick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Shape 85">
            <a:hlinkClick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Shape 86">
            <a:hlinkClick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Shape 8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alt1">
  <p:cSld name="TITLE_1">
    <p:bg>
      <p:bgPr>
        <a:solidFill>
          <a:schemeClr val="lt2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89" name="Shape 89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" name="Shape 9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2" name="Shape 9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" name="Shape 9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7" name="Shape 97">
            <a:hlinkClick r:id="rId3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" name="Shape 98">
            <a:hlinkClick r:id="rId4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" name="Shape 99">
            <a:hlinkClick r:id="rId5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" name="Shape 100">
            <a:hlinkClick r:id="rId6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hape 15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Shape 16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ctrTitle"/>
          </p:nvPr>
        </p:nvSpPr>
        <p:spPr>
          <a:xfrm>
            <a:off x="729450" y="1322450"/>
            <a:ext cx="7381200" cy="166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Beyond Deep Learning: Synthesizing Navigation Programs using Neural Turing Machines</a:t>
            </a:r>
            <a:endParaRPr sz="360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6" name="Shape 106"/>
          <p:cNvSpPr txBox="1"/>
          <p:nvPr>
            <p:ph idx="1" type="subTitle"/>
          </p:nvPr>
        </p:nvSpPr>
        <p:spPr>
          <a:xfrm>
            <a:off x="729563" y="2998272"/>
            <a:ext cx="48909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980000"/>
                </a:solidFill>
              </a:rPr>
              <a:t>By Sarah Martin</a:t>
            </a:r>
            <a:endParaRPr b="1" sz="1400">
              <a:solidFill>
                <a:srgbClr val="98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980000"/>
                </a:solidFill>
              </a:rPr>
              <a:t>Supervised by Dr. Heni Ben Amor</a:t>
            </a:r>
            <a:endParaRPr b="1" sz="1400">
              <a:solidFill>
                <a:srgbClr val="98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980000"/>
                </a:solidFill>
              </a:rPr>
              <a:t>Arizona State University</a:t>
            </a:r>
            <a:endParaRPr b="1" sz="1400">
              <a:solidFill>
                <a:srgbClr val="980000"/>
              </a:solidFill>
            </a:endParaRPr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15037"/>
            <a:ext cx="9143999" cy="828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roxima Nova Semibold"/>
                <a:ea typeface="Proxima Nova Semibold"/>
                <a:cs typeface="Proxima Nova Semibold"/>
                <a:sym typeface="Proxima Nova Semibold"/>
              </a:rPr>
              <a:t>Goal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49900" y="1112675"/>
            <a:ext cx="8482500" cy="26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Improve the navigation accuracy of self-driving cars</a:t>
            </a:r>
            <a:endParaRPr b="1" sz="2000">
              <a:solidFill>
                <a:srgbClr val="000000"/>
              </a:solidFill>
            </a:endParaRPr>
          </a:p>
          <a:p>
            <a:pPr indent="-355600" lvl="0" marL="4572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➔"/>
            </a:pPr>
            <a:r>
              <a:rPr b="1" lang="en-GB" sz="2000">
                <a:solidFill>
                  <a:srgbClr val="000000"/>
                </a:solidFill>
              </a:rPr>
              <a:t>Problem</a:t>
            </a:r>
            <a:endParaRPr b="1" sz="2000">
              <a:solidFill>
                <a:srgbClr val="000000"/>
              </a:solidFill>
            </a:endParaRPr>
          </a:p>
          <a:p>
            <a: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◆"/>
            </a:pPr>
            <a:r>
              <a:rPr lang="en-GB" sz="2000">
                <a:solidFill>
                  <a:srgbClr val="000000"/>
                </a:solidFill>
              </a:rPr>
              <a:t>Cars currently do not have long-term memory to learn from previous trips</a:t>
            </a:r>
            <a:endParaRPr b="1" sz="2000">
              <a:solidFill>
                <a:srgbClr val="000000"/>
              </a:solidFill>
            </a:endParaRPr>
          </a:p>
          <a:p>
            <a:pPr indent="-355600" lvl="0" marL="4572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➔"/>
            </a:pPr>
            <a:r>
              <a:rPr b="1" lang="en-GB" sz="2000">
                <a:solidFill>
                  <a:srgbClr val="000000"/>
                </a:solidFill>
              </a:rPr>
              <a:t>Solution</a:t>
            </a:r>
            <a:endParaRPr sz="2000">
              <a:solidFill>
                <a:srgbClr val="000000"/>
              </a:solidFill>
            </a:endParaRPr>
          </a:p>
          <a:p>
            <a: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◆"/>
            </a:pPr>
            <a:r>
              <a:rPr lang="en-GB" sz="2000">
                <a:solidFill>
                  <a:srgbClr val="000000"/>
                </a:solidFill>
              </a:rPr>
              <a:t>Enhance</a:t>
            </a:r>
            <a:r>
              <a:rPr lang="en-GB" sz="2000">
                <a:solidFill>
                  <a:srgbClr val="000000"/>
                </a:solidFill>
              </a:rPr>
              <a:t> the navigation system using </a:t>
            </a:r>
            <a:r>
              <a:rPr lang="en-GB" sz="2000">
                <a:solidFill>
                  <a:srgbClr val="000000"/>
                </a:solidFill>
              </a:rPr>
              <a:t>a different kind of</a:t>
            </a:r>
            <a:r>
              <a:rPr lang="en-GB" sz="2000">
                <a:solidFill>
                  <a:srgbClr val="000000"/>
                </a:solidFill>
              </a:rPr>
              <a:t> neural network, Neural Turing Machine, to add memory</a:t>
            </a:r>
            <a:endParaRPr sz="2000"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15037"/>
            <a:ext cx="9143999" cy="828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Shape 115"/>
          <p:cNvCxnSpPr/>
          <p:nvPr/>
        </p:nvCxnSpPr>
        <p:spPr>
          <a:xfrm flipH="1" rot="10800000">
            <a:off x="314900" y="1014800"/>
            <a:ext cx="8537400" cy="69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roxima Nova Semibold"/>
                <a:ea typeface="Proxima Nova Semibold"/>
                <a:cs typeface="Proxima Nova Semibold"/>
                <a:sym typeface="Proxima Nova Semibold"/>
              </a:rPr>
              <a:t>What is a Neural Turing Machine?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15037"/>
            <a:ext cx="9143999" cy="828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Shape 122"/>
          <p:cNvCxnSpPr/>
          <p:nvPr/>
        </p:nvCxnSpPr>
        <p:spPr>
          <a:xfrm flipH="1" rot="10800000">
            <a:off x="314900" y="1014800"/>
            <a:ext cx="8537400" cy="69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" name="Shape 123"/>
          <p:cNvSpPr txBox="1"/>
          <p:nvPr>
            <p:ph idx="1" type="body"/>
          </p:nvPr>
        </p:nvSpPr>
        <p:spPr>
          <a:xfrm>
            <a:off x="552825" y="2001425"/>
            <a:ext cx="3513000" cy="19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A Neural Turing Machine (NTM) is a neural network with an external memory structure. </a:t>
            </a:r>
            <a:endParaRPr/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4">
            <a:alphaModFix amt="88000"/>
          </a:blip>
          <a:srcRect b="0" l="2344" r="2353" t="0"/>
          <a:stretch/>
        </p:blipFill>
        <p:spPr>
          <a:xfrm>
            <a:off x="4495718" y="1316450"/>
            <a:ext cx="4028181" cy="2703825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roxima Nova Semibold"/>
                <a:ea typeface="Proxima Nova Semibold"/>
                <a:cs typeface="Proxima Nova Semibold"/>
                <a:sym typeface="Proxima Nova Semibold"/>
              </a:rPr>
              <a:t>Methods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468875" y="1385600"/>
            <a:ext cx="7949400" cy="20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 Semibold"/>
              <a:buAutoNum type="arabicPeriod"/>
            </a:pPr>
            <a:r>
              <a:rPr lang="en-GB" sz="20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Test if the NTM structure is effective on a simple task</a:t>
            </a:r>
            <a:endParaRPr sz="200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55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 Semibold"/>
              <a:buAutoNum type="arabicPeriod"/>
            </a:pPr>
            <a:r>
              <a:rPr lang="en-GB" sz="20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Implement a NTM to control a </a:t>
            </a:r>
            <a:r>
              <a:rPr lang="en-GB" sz="20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simulated autonomous car</a:t>
            </a:r>
            <a:endParaRPr sz="200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000">
                <a:solidFill>
                  <a:srgbClr val="000000"/>
                </a:solidFill>
              </a:rPr>
              <a:t>All experiments were written in Python, utilizing machine learning frameworks TensorFlow and PyTorch.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15037"/>
            <a:ext cx="9143999" cy="828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Shape 132"/>
          <p:cNvCxnSpPr/>
          <p:nvPr/>
        </p:nvCxnSpPr>
        <p:spPr>
          <a:xfrm flipH="1" rot="10800000">
            <a:off x="314900" y="1014800"/>
            <a:ext cx="8537400" cy="69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roxima Nova Semibold"/>
                <a:ea typeface="Proxima Nova Semibold"/>
                <a:cs typeface="Proxima Nova Semibold"/>
                <a:sym typeface="Proxima Nova Semibold"/>
              </a:rPr>
              <a:t>NTM Efficiency for Palindromes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15037"/>
            <a:ext cx="9143999" cy="828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Shape 139"/>
          <p:cNvCxnSpPr/>
          <p:nvPr/>
        </p:nvCxnSpPr>
        <p:spPr>
          <a:xfrm flipH="1" rot="10800000">
            <a:off x="314900" y="1014800"/>
            <a:ext cx="8537400" cy="69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0" name="Shape 140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311700" y="1397825"/>
            <a:ext cx="5548537" cy="2632975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1" name="Shape 141"/>
          <p:cNvSpPr txBox="1"/>
          <p:nvPr>
            <p:ph idx="1" type="body"/>
          </p:nvPr>
        </p:nvSpPr>
        <p:spPr>
          <a:xfrm>
            <a:off x="6011250" y="1397825"/>
            <a:ext cx="2841000" cy="1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Learning how to make palindromes from bit sequences</a:t>
            </a:r>
            <a:r>
              <a:rPr lang="en-GB" sz="1400"/>
              <a:t> </a:t>
            </a:r>
            <a:endParaRPr sz="1400"/>
          </a:p>
          <a:p>
            <a:pPr indent="-317500" lvl="0" marL="457200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50,000 trials for training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100% accuracy</a:t>
            </a:r>
            <a:endParaRPr sz="14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42" name="Shape 142"/>
          <p:cNvSpPr/>
          <p:nvPr/>
        </p:nvSpPr>
        <p:spPr>
          <a:xfrm>
            <a:off x="6056850" y="2953025"/>
            <a:ext cx="2872500" cy="828600"/>
          </a:xfrm>
          <a:prstGeom prst="roundRect">
            <a:avLst>
              <a:gd fmla="val 16667" name="adj"/>
            </a:avLst>
          </a:prstGeom>
          <a:solidFill>
            <a:srgbClr val="FFFFFF">
              <a:alpha val="5647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666666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0  0  1  0  0  0  1  0  </a:t>
            </a:r>
            <a:endParaRPr sz="1100">
              <a:solidFill>
                <a:srgbClr val="666666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666666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666666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00000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0  0  1  0  0  0  1  0   </a:t>
            </a:r>
            <a:r>
              <a:rPr b="1" lang="en-GB" sz="1100">
                <a:solidFill>
                  <a:srgbClr val="00000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0  1  0  0  0  1  0  0</a:t>
            </a:r>
            <a:endParaRPr sz="1100">
              <a:solidFill>
                <a:srgbClr val="000000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sz="1100">
              <a:solidFill>
                <a:srgbClr val="000000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6747775" y="3251825"/>
            <a:ext cx="195900" cy="231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roxima Nova Semibold"/>
                <a:ea typeface="Proxima Nova Semibold"/>
                <a:cs typeface="Proxima Nova Semibold"/>
                <a:sym typeface="Proxima Nova Semibold"/>
              </a:rPr>
              <a:t>NTM </a:t>
            </a:r>
            <a:r>
              <a:rPr lang="en-GB">
                <a:latin typeface="Proxima Nova Semibold"/>
                <a:ea typeface="Proxima Nova Semibold"/>
                <a:cs typeface="Proxima Nova Semibold"/>
                <a:sym typeface="Proxima Nova Semibold"/>
              </a:rPr>
              <a:t>Efficiency </a:t>
            </a:r>
            <a:r>
              <a:rPr lang="en-GB">
                <a:latin typeface="Proxima Nova Semibold"/>
                <a:ea typeface="Proxima Nova Semibold"/>
                <a:cs typeface="Proxima Nova Semibold"/>
                <a:sym typeface="Proxima Nova Semibold"/>
              </a:rPr>
              <a:t>for Car Navigation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363875" y="1749500"/>
            <a:ext cx="3904800" cy="19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Using open-source car simulator CARLA, the car was trained to take a right turn at the first intersection it encountered.</a:t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15037"/>
            <a:ext cx="9143999" cy="828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Shape 151"/>
          <p:cNvCxnSpPr/>
          <p:nvPr/>
        </p:nvCxnSpPr>
        <p:spPr>
          <a:xfrm flipH="1" rot="10800000">
            <a:off x="314900" y="1014800"/>
            <a:ext cx="8537400" cy="69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5700" y="1363050"/>
            <a:ext cx="4486599" cy="2521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8075650" y="3778900"/>
            <a:ext cx="9726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www.carla.org</a:t>
            </a:r>
            <a:endParaRPr sz="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roxima Nova Semibold"/>
                <a:ea typeface="Proxima Nova Semibold"/>
                <a:cs typeface="Proxima Nova Semibold"/>
                <a:sym typeface="Proxima Nova Semibold"/>
              </a:rPr>
              <a:t>Conclusion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15037"/>
            <a:ext cx="9143999" cy="828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Shape 160"/>
          <p:cNvCxnSpPr/>
          <p:nvPr/>
        </p:nvCxnSpPr>
        <p:spPr>
          <a:xfrm flipH="1" rot="10800000">
            <a:off x="314900" y="1014800"/>
            <a:ext cx="8537400" cy="69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" name="Shape 161"/>
          <p:cNvSpPr txBox="1"/>
          <p:nvPr>
            <p:ph idx="1" type="body"/>
          </p:nvPr>
        </p:nvSpPr>
        <p:spPr>
          <a:xfrm>
            <a:off x="468875" y="1462575"/>
            <a:ext cx="7949400" cy="19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The NTM structure was proved useful, as it was able to learn different tasks, sometimes with 100% accuracy.</a:t>
            </a:r>
            <a:endParaRPr sz="240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We hope to apply this to learning more complex tasks, like collision prediction. </a:t>
            </a:r>
            <a:endParaRPr sz="240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283700" y="647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Special Thanks To...</a:t>
            </a:r>
            <a:endParaRPr i="1"/>
          </a:p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1295325" y="1770475"/>
            <a:ext cx="7122900" cy="16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</a:endParaRP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15037"/>
            <a:ext cx="9143999" cy="82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9063" y="3092708"/>
            <a:ext cx="5185875" cy="8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1400" y="1630525"/>
            <a:ext cx="5073524" cy="111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15037"/>
            <a:ext cx="9143999" cy="82846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>
            <p:ph idx="4294967295" type="ctrTitle"/>
          </p:nvPr>
        </p:nvSpPr>
        <p:spPr>
          <a:xfrm>
            <a:off x="729450" y="1511550"/>
            <a:ext cx="7688100" cy="14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Questions?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